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6"/>
    <p:restoredTop sz="94771"/>
  </p:normalViewPr>
  <p:slideViewPr>
    <p:cSldViewPr snapToGrid="0" snapToObjects="1">
      <p:cViewPr>
        <p:scale>
          <a:sx n="40" d="100"/>
          <a:sy n="40" d="100"/>
        </p:scale>
        <p:origin x="16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0CAF6-C058-D541-AF87-343C5BD3C76F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4A631-56F4-0E47-A75F-3B98BE25D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4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4A631-56F4-0E47-A75F-3B98BE25DC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8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9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5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0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0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8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0BCA-ED3E-4A45-9921-AB03A3FE82E7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5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B43180-8EBF-0147-8697-5B605AE88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43891200" cy="4447309"/>
          </a:xfrm>
          <a:prstGeom prst="rect">
            <a:avLst/>
          </a:prstGeom>
          <a:solidFill>
            <a:srgbClr val="005493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marL="3219450" algn="ctr" defTabSz="4687640">
              <a:defRPr/>
            </a:pPr>
            <a:endParaRPr lang="en-US" sz="54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JCVILogoR-white-text.png">
            <a:extLst>
              <a:ext uri="{FF2B5EF4-FFF2-40B4-BE49-F238E27FC236}">
                <a16:creationId xmlns:a16="http://schemas.microsoft.com/office/drawing/2014/main" id="{94818C17-E652-CB45-802A-2D68CE465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0" y="527804"/>
            <a:ext cx="3979422" cy="877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686B35-873B-AC47-B924-23A5C39F8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1228" y="1771034"/>
            <a:ext cx="3914860" cy="20553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392814-C616-FC41-B784-4CC0AE1D91D2}"/>
              </a:ext>
            </a:extLst>
          </p:cNvPr>
          <p:cNvSpPr/>
          <p:nvPr/>
        </p:nvSpPr>
        <p:spPr>
          <a:xfrm>
            <a:off x="1555474" y="410016"/>
            <a:ext cx="377506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9450" algn="ctr" defTabSz="4687640">
              <a:defRPr/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Modeling to Evaluate Exercise Training Effects on Circulating Leukocyte Subsets Identified by Auto-gating Approaches from a Published Asthma Study </a:t>
            </a:r>
          </a:p>
          <a:p>
            <a:pPr marL="3219450" algn="ctr" defTabSz="4687640">
              <a:defRPr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Aishwarya Mandava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 Qian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Kim Lu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Frank Zaldivar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Shlomit Radom-Aizik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Cooper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Fadia Haddad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Richard H Scheuermann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219450" algn="ctr" defTabSz="4687640">
              <a:defRPr/>
            </a:pP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Informatics, J. Craig Venter Institute, La Jolla, CA; 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Pediatrics, Pediatric Exercise and Genomic Research Center (PERC), University of California, Irvine; 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Pathology, University of California, San Diego, CA</a:t>
            </a:r>
            <a:endParaRPr lang="en-US" sz="36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9CC52A-3820-C84E-837D-EAE313D881CB}"/>
              </a:ext>
            </a:extLst>
          </p:cNvPr>
          <p:cNvCxnSpPr>
            <a:cxnSpLocks/>
          </p:cNvCxnSpPr>
          <p:nvPr/>
        </p:nvCxnSpPr>
        <p:spPr>
          <a:xfrm>
            <a:off x="14400957" y="4738255"/>
            <a:ext cx="0" cy="27976898"/>
          </a:xfrm>
          <a:prstGeom prst="line">
            <a:avLst/>
          </a:prstGeom>
          <a:ln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3ABFF7-44D5-C644-A83C-E9D83C2A6838}"/>
              </a:ext>
            </a:extLst>
          </p:cNvPr>
          <p:cNvCxnSpPr>
            <a:cxnSpLocks/>
          </p:cNvCxnSpPr>
          <p:nvPr/>
        </p:nvCxnSpPr>
        <p:spPr>
          <a:xfrm>
            <a:off x="29312478" y="4738255"/>
            <a:ext cx="0" cy="27993176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9201DCE-7965-F846-BBE0-1BDD1FAC7A37}"/>
              </a:ext>
            </a:extLst>
          </p:cNvPr>
          <p:cNvSpPr/>
          <p:nvPr/>
        </p:nvSpPr>
        <p:spPr>
          <a:xfrm>
            <a:off x="310883" y="5187357"/>
            <a:ext cx="13737626" cy="976586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1CD788-568C-CE42-9BE4-8454DA12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28" y="10264033"/>
            <a:ext cx="12225669" cy="38411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6322BC-C1A1-224D-80AC-CCDEEF43E96D}"/>
              </a:ext>
            </a:extLst>
          </p:cNvPr>
          <p:cNvSpPr txBox="1"/>
          <p:nvPr/>
        </p:nvSpPr>
        <p:spPr>
          <a:xfrm>
            <a:off x="310882" y="6311217"/>
            <a:ext cx="13716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Asthma is a complex and chronic inflammatory disease.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Glucocorticoid receptor (GR) mediates the response of inhaled glucocorticoids by modulating the expression of inflammatory genes as a mechanism for controlling asthma.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Previous studies have shown that regular sessions of exercise could reduce GR expression on circulating leukocytes and relieve asthma symptoms.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Lu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et al,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2018 aimed at evaluating the change of GR expression on major leukocyte subsets in response to acute exercise - baseline, peak and recovery, before and after 8-week exercise intervention.</a:t>
            </a:r>
          </a:p>
          <a:p>
            <a:pPr algn="just"/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4C1211-B875-BC48-906F-96D9BEA6BA61}"/>
              </a:ext>
            </a:extLst>
          </p:cNvPr>
          <p:cNvSpPr txBox="1"/>
          <p:nvPr/>
        </p:nvSpPr>
        <p:spPr>
          <a:xfrm>
            <a:off x="389617" y="14415420"/>
            <a:ext cx="13580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1: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Study design: Blood was drawn three times before are after the 8-week training intervention at a) baseline: prior to the acute exercise b) Peak: during the peak exercise c) 60-minutes after the peak exercise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360043-8AFB-8D4B-BE1C-0B73776D6332}"/>
              </a:ext>
            </a:extLst>
          </p:cNvPr>
          <p:cNvSpPr/>
          <p:nvPr/>
        </p:nvSpPr>
        <p:spPr>
          <a:xfrm>
            <a:off x="338082" y="15913011"/>
            <a:ext cx="13737626" cy="985513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identification of leukocyte subsets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6A0897-DE06-504E-8CF0-5ED15B082D51}"/>
              </a:ext>
            </a:extLst>
          </p:cNvPr>
          <p:cNvSpPr/>
          <p:nvPr/>
        </p:nvSpPr>
        <p:spPr>
          <a:xfrm>
            <a:off x="29818462" y="25020989"/>
            <a:ext cx="13737626" cy="976586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172FE-FC97-8541-A941-7E34FDC2AA84}"/>
              </a:ext>
            </a:extLst>
          </p:cNvPr>
          <p:cNvSpPr/>
          <p:nvPr/>
        </p:nvSpPr>
        <p:spPr>
          <a:xfrm>
            <a:off x="29709336" y="26252196"/>
            <a:ext cx="13737626" cy="684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Lu KD, Cooper D, Haddad F, Zaldivar F, Kraft M, Radom-Aizik S. Glucocorticoid receptor expression on circulating leukocytes in healthy and asthmatic adolescents in response to exercise. 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Pediatr 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2017;82(2):261–271. doi:10.1038/pr.2017.66 </a:t>
            </a:r>
          </a:p>
          <a:p>
            <a:pPr lvl="0"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Qian et al. Elucidation of Seventeen Human Peripheral Blood B cell Subsets and Quantification of the Tetanus Response Using a Density-Based Method for the Automated Identification of Cell Populations in Multidimensional Flow Cytometry Data. 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Cytometry Part B, Clinical cytometry,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3.. Lee et al., DAFi: A Directed Recursive Data Filtering and Clustering Approach for Improving and Interpreting Data Clustering Identification of Cell Populations from Polychromatic Flow Cytometry Data Cytometry Part A, 2018</a:t>
            </a:r>
          </a:p>
          <a:p>
            <a:pPr lvl="0" algn="just" defTabSz="4213555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4213555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4213555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4213555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NIH P01-HD048721</a:t>
            </a:r>
          </a:p>
          <a:p>
            <a:pPr algn="just" defTabSz="4213555"/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UCI CTSA grant ULI TR000153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Children’s Hospital of Orange County – UCI Child Health Research Award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NCATS U01TR001801 (FlowGate)</a:t>
            </a:r>
          </a:p>
          <a:p>
            <a:pPr algn="just" defTabSz="4213555"/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96B888-B582-AF4E-994C-1E30100F3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56" y="19511531"/>
            <a:ext cx="8259218" cy="38924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F8089B-E21F-8A4E-9BA1-7B9ED6AF127B}"/>
              </a:ext>
            </a:extLst>
          </p:cNvPr>
          <p:cNvSpPr txBox="1"/>
          <p:nvPr/>
        </p:nvSpPr>
        <p:spPr>
          <a:xfrm>
            <a:off x="348895" y="17275277"/>
            <a:ext cx="1371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DAFi (Directed Automated Filtering and Identification) auto-gating method for identifying major leukocyte subsets.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FLOCK (FLOw Clustering without K) to assess previously unidentified cell subsets within GR+ Leukocytes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815BB2-C799-C04B-B6E2-88B9171C15D8}"/>
              </a:ext>
            </a:extLst>
          </p:cNvPr>
          <p:cNvSpPr txBox="1"/>
          <p:nvPr/>
        </p:nvSpPr>
        <p:spPr>
          <a:xfrm>
            <a:off x="271370" y="24955536"/>
            <a:ext cx="13698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2: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DAFi identification of leukocyte subsets. GR+ leukocytes is given as input to FLOCK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 GR+ Leukocyte subsets identified by FLOCK based on CD3/CD14/CD16/GR expression.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6A3641B-F52F-AF4E-994B-B857AAA9F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8241" y="19157987"/>
            <a:ext cx="3490242" cy="112397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0989F9-FEA0-8A43-B83B-C6BE51ACF72A}"/>
              </a:ext>
            </a:extLst>
          </p:cNvPr>
          <p:cNvCxnSpPr>
            <a:cxnSpLocks/>
          </p:cNvCxnSpPr>
          <p:nvPr/>
        </p:nvCxnSpPr>
        <p:spPr>
          <a:xfrm flipV="1">
            <a:off x="6502179" y="23157398"/>
            <a:ext cx="2370499" cy="93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80AD88F-CD6D-F64C-88C0-643A6A686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476" y="1868258"/>
            <a:ext cx="2217698" cy="226488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24CCEE0-5C0D-0848-BF9A-5781D06DEDFE}"/>
              </a:ext>
            </a:extLst>
          </p:cNvPr>
          <p:cNvSpPr/>
          <p:nvPr/>
        </p:nvSpPr>
        <p:spPr>
          <a:xfrm>
            <a:off x="14704513" y="17275276"/>
            <a:ext cx="14390936" cy="989149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Modeling and post-hoc comparisons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DD9EE3-E9E7-784F-9573-1488F8AD4F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5331" y="20334430"/>
            <a:ext cx="4903567" cy="40419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7B1715C-E447-9840-A103-A1AC9EEF58DD}"/>
              </a:ext>
            </a:extLst>
          </p:cNvPr>
          <p:cNvSpPr txBox="1"/>
          <p:nvPr/>
        </p:nvSpPr>
        <p:spPr>
          <a:xfrm>
            <a:off x="3763511" y="2359948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4A17EB-D193-C54E-8C0D-C0C2FC97DEA6}"/>
              </a:ext>
            </a:extLst>
          </p:cNvPr>
          <p:cNvSpPr txBox="1"/>
          <p:nvPr/>
        </p:nvSpPr>
        <p:spPr>
          <a:xfrm>
            <a:off x="11398219" y="2452267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783EFBF-2EAF-174B-8598-4BCDE53D2CBA}"/>
              </a:ext>
            </a:extLst>
          </p:cNvPr>
          <p:cNvGrpSpPr/>
          <p:nvPr/>
        </p:nvGrpSpPr>
        <p:grpSpPr>
          <a:xfrm>
            <a:off x="439792" y="26135909"/>
            <a:ext cx="12493764" cy="5706538"/>
            <a:chOff x="152780" y="1494692"/>
            <a:chExt cx="11866837" cy="50388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A4B0418-6E4D-0B4F-87D3-F285835C0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2780" y="1494694"/>
              <a:ext cx="3779101" cy="460716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8067F49-8EF8-0D4A-A287-E74D7E3B7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09228" y="1503485"/>
              <a:ext cx="3773543" cy="4607168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117D337-BD1B-394D-84B2-896F2AD2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50115" y="1494692"/>
              <a:ext cx="3769502" cy="460716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FE8C0E7-2EF7-DC4E-A081-70A9D4F64E11}"/>
                </a:ext>
              </a:extLst>
            </p:cNvPr>
            <p:cNvSpPr txBox="1"/>
            <p:nvPr/>
          </p:nvSpPr>
          <p:spPr>
            <a:xfrm>
              <a:off x="5354516" y="6110653"/>
              <a:ext cx="364400" cy="39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C80B05-30BF-9641-B09A-4092DBC71735}"/>
                </a:ext>
              </a:extLst>
            </p:cNvPr>
            <p:cNvSpPr txBox="1"/>
            <p:nvPr/>
          </p:nvSpPr>
          <p:spPr>
            <a:xfrm>
              <a:off x="9868426" y="6137082"/>
              <a:ext cx="382863" cy="39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C0364-2456-EE40-81EB-B26E262910B8}"/>
                </a:ext>
              </a:extLst>
            </p:cNvPr>
            <p:cNvSpPr txBox="1"/>
            <p:nvPr/>
          </p:nvSpPr>
          <p:spPr>
            <a:xfrm>
              <a:off x="1819813" y="6110653"/>
              <a:ext cx="280097" cy="39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233A0A5-87BD-434C-96CF-A7098C359FD8}"/>
              </a:ext>
            </a:extLst>
          </p:cNvPr>
          <p:cNvSpPr txBox="1"/>
          <p:nvPr/>
        </p:nvSpPr>
        <p:spPr>
          <a:xfrm>
            <a:off x="439791" y="31733800"/>
            <a:ext cx="1366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3: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Previously unidentified 25 GR+ Leukocyte cell subsets 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X: FSC-A ; Y: SSC-A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X: GR; Y: CD3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X: CD14  Y:CD16 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402CE6-CB5F-5C4D-AF41-0AB5D7179B91}"/>
              </a:ext>
            </a:extLst>
          </p:cNvPr>
          <p:cNvSpPr txBox="1"/>
          <p:nvPr/>
        </p:nvSpPr>
        <p:spPr>
          <a:xfrm>
            <a:off x="14818636" y="24134922"/>
            <a:ext cx="14081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lphaUcParenR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 the baseline before training intervention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365CA-F6FC-9348-A26A-F662DE57E1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71254" y="8272556"/>
            <a:ext cx="7980087" cy="3081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7CC76-8D4C-1544-9BCD-51370DC185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22748" y="11281031"/>
            <a:ext cx="8010206" cy="3080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4912AD-07DE-2743-9D7B-69AC8BF0CDE1}"/>
              </a:ext>
            </a:extLst>
          </p:cNvPr>
          <p:cNvSpPr txBox="1"/>
          <p:nvPr/>
        </p:nvSpPr>
        <p:spPr>
          <a:xfrm>
            <a:off x="22520620" y="651523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2E927-1D4F-0641-8B53-42AF6B54D052}"/>
              </a:ext>
            </a:extLst>
          </p:cNvPr>
          <p:cNvSpPr txBox="1"/>
          <p:nvPr/>
        </p:nvSpPr>
        <p:spPr>
          <a:xfrm>
            <a:off x="22632954" y="94432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D5CB4-63DB-4041-8B8A-EC818946B824}"/>
              </a:ext>
            </a:extLst>
          </p:cNvPr>
          <p:cNvSpPr txBox="1"/>
          <p:nvPr/>
        </p:nvSpPr>
        <p:spPr>
          <a:xfrm>
            <a:off x="14647820" y="14622186"/>
            <a:ext cx="1439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4: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FLOCK identified 25 GR+ Leukocytes on FSC-A on x-axis and SSC-A on y-axis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CD14 as x-axis and CD16 as y-axis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 CD14 as x-axis and CD16 as y-axis. Plots on the left are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healthy subject (AC56) and on the right are from Asthmatic subject (AA32). Plots in the top row are before the 8-week training intervention, with baseline, peak and recovery. Plots in the bottom row are after the 8-week training intervention with baseline, peak and recovery.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Table shows the phenotypes of the 25 subsets identified by FLOCK.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A1AAD4-62F4-4B4F-B742-EC95FE4498C9}"/>
              </a:ext>
            </a:extLst>
          </p:cNvPr>
          <p:cNvSpPr txBox="1"/>
          <p:nvPr/>
        </p:nvSpPr>
        <p:spPr>
          <a:xfrm>
            <a:off x="29541021" y="4899636"/>
            <a:ext cx="10727617" cy="1578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in response to the acute exercise prior to the 8-week exercise intervention </a:t>
            </a:r>
          </a:p>
          <a:p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A3F4236-A35D-DC49-BCD7-760197850A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23797" y="25383650"/>
            <a:ext cx="4676672" cy="49422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44309B-FA6F-6C40-88DE-334D7F32ACD7}"/>
              </a:ext>
            </a:extLst>
          </p:cNvPr>
          <p:cNvSpPr txBox="1"/>
          <p:nvPr/>
        </p:nvSpPr>
        <p:spPr>
          <a:xfrm>
            <a:off x="29492096" y="11977972"/>
            <a:ext cx="6896440" cy="1578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in response to the 8-week training intervention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E8F23A-8E0B-AB4A-A6E8-51F02CB401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671725" y="5592648"/>
            <a:ext cx="4200576" cy="42848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0DC766-BFC3-4741-A793-44296376D5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224066" y="12669039"/>
            <a:ext cx="4118097" cy="42412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10FDD85-527F-254C-9209-E08987CA873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36780" y="12729960"/>
            <a:ext cx="3865328" cy="419854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FB9D01E-7210-A445-A708-5D6903E4DF73}"/>
              </a:ext>
            </a:extLst>
          </p:cNvPr>
          <p:cNvSpPr txBox="1"/>
          <p:nvPr/>
        </p:nvSpPr>
        <p:spPr>
          <a:xfrm>
            <a:off x="14712789" y="30948970"/>
            <a:ext cx="14270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5: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a significant difference in the GR expression between Healthy subjects and Asthmatic subjects at baseline before the 8 week training intervention in Population #18 (CD3-CD14lowCD16HiSSC-AHi).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Population #18 in three Healthy samples AC59, AC16 and AC13.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 #18 in three Asthmatic samples AA34, AA29 and AA78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D2C2A-D130-DC47-94B4-6CDBB812E3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176882" y="25335627"/>
            <a:ext cx="4730453" cy="4990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4A8CA4-7132-5241-8C60-63396158769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916092" y="25335627"/>
            <a:ext cx="4824274" cy="49906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BC29DA-2651-914B-BD54-7BBCEAE6AD28}"/>
              </a:ext>
            </a:extLst>
          </p:cNvPr>
          <p:cNvSpPr txBox="1"/>
          <p:nvPr/>
        </p:nvSpPr>
        <p:spPr>
          <a:xfrm>
            <a:off x="16463651" y="303690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C668C-B3B9-C14B-8E25-F2DEEF025531}"/>
              </a:ext>
            </a:extLst>
          </p:cNvPr>
          <p:cNvSpPr txBox="1"/>
          <p:nvPr/>
        </p:nvSpPr>
        <p:spPr>
          <a:xfrm>
            <a:off x="21166228" y="3045064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00D982-D387-9449-8120-DB7558C06C05}"/>
              </a:ext>
            </a:extLst>
          </p:cNvPr>
          <p:cNvSpPr txBox="1"/>
          <p:nvPr/>
        </p:nvSpPr>
        <p:spPr>
          <a:xfrm>
            <a:off x="26108383" y="3044515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6FE164-EB60-F64C-B27C-212F22BB6244}"/>
              </a:ext>
            </a:extLst>
          </p:cNvPr>
          <p:cNvSpPr txBox="1"/>
          <p:nvPr/>
        </p:nvSpPr>
        <p:spPr>
          <a:xfrm>
            <a:off x="14744852" y="18576801"/>
            <a:ext cx="143136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Normalized counts calculated based on leukocyte CBC: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Generalized mixed effects model for modeling the normalized counts with negative binomial family that accounts for over-dispersion in the data.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Independent variables are condition – Asthmatic, Healthy and time points – Pre baseline, Pre peak, Pre recovery, Post baseline, Post peak and Post recovery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Estimated marginal means – for post-hoc comparisons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While comparing peak and recovery, counts were normalized to account for subject-level variation by subtracting baseline counts from them.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Comparing the leukocyte normalized counts to assess whether there is a significant difference between Healthy and Asthmatic adolescents: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70F3BE0-F9DE-1046-81D6-BF7573FC222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-1270" t="10046"/>
          <a:stretch/>
        </p:blipFill>
        <p:spPr>
          <a:xfrm>
            <a:off x="22632954" y="18512387"/>
            <a:ext cx="3695275" cy="6791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910B44E-7730-EB41-9D89-B4122306F5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624761" y="5118690"/>
            <a:ext cx="7926580" cy="315973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6914A4-73D2-A743-97B3-453349CD0CAC}"/>
              </a:ext>
            </a:extLst>
          </p:cNvPr>
          <p:cNvSpPr txBox="1"/>
          <p:nvPr/>
        </p:nvSpPr>
        <p:spPr>
          <a:xfrm>
            <a:off x="22649510" y="124991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E4CC33-1D48-4C4E-B135-582E15BAA329}"/>
              </a:ext>
            </a:extLst>
          </p:cNvPr>
          <p:cNvSpPr txBox="1"/>
          <p:nvPr/>
        </p:nvSpPr>
        <p:spPr>
          <a:xfrm>
            <a:off x="28745306" y="131569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38EB6A0-EB6E-4349-8CA2-C456F0580BC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409379" y="5239271"/>
            <a:ext cx="5310106" cy="536803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CCD69A3-5EB8-EC49-9BA6-84B3B087FE1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570987" y="12895571"/>
            <a:ext cx="5169379" cy="152772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4F99439-EE74-A146-BBE5-0B34C4321A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544295" y="10685788"/>
            <a:ext cx="5170305" cy="21956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602E205-BA03-174F-A7AD-A7503076487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922995" y="5516469"/>
            <a:ext cx="2995506" cy="429967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D9ECCC3-2A83-A24B-BAB9-E7F65CE2A4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641228" y="5436782"/>
            <a:ext cx="3060880" cy="435507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C17A0F9-6DAE-C842-A76E-8B2E0FA66201}"/>
              </a:ext>
            </a:extLst>
          </p:cNvPr>
          <p:cNvSpPr txBox="1"/>
          <p:nvPr/>
        </p:nvSpPr>
        <p:spPr>
          <a:xfrm>
            <a:off x="33440450" y="912398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1DD198-BD58-AB47-B7F5-C0CB3078753E}"/>
              </a:ext>
            </a:extLst>
          </p:cNvPr>
          <p:cNvSpPr txBox="1"/>
          <p:nvPr/>
        </p:nvSpPr>
        <p:spPr>
          <a:xfrm>
            <a:off x="42702108" y="906685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248D03-0327-F143-B4A5-C7E95A3BFD54}"/>
              </a:ext>
            </a:extLst>
          </p:cNvPr>
          <p:cNvSpPr txBox="1"/>
          <p:nvPr/>
        </p:nvSpPr>
        <p:spPr>
          <a:xfrm>
            <a:off x="37869767" y="897608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2F9F9F6-DE7E-AC4E-B74D-D87AF39E15EE}"/>
              </a:ext>
            </a:extLst>
          </p:cNvPr>
          <p:cNvSpPr txBox="1"/>
          <p:nvPr/>
        </p:nvSpPr>
        <p:spPr>
          <a:xfrm>
            <a:off x="29526862" y="10057041"/>
            <a:ext cx="13847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6: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a significant difference in the response of healthy subjects to that of asthmatic subjects to acute exercise (at recovery pre training) for population #7 (CD3-CD14lowCD16HiSSC-Alow)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 #7 at baseline pre training and recovery pre training for Healthy subject (AC59)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 #7 at baseline pre training and recovery pre training for asthmatic subject (AA79)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F1385B-FC84-124C-A194-F4442962B240}"/>
              </a:ext>
            </a:extLst>
          </p:cNvPr>
          <p:cNvSpPr/>
          <p:nvPr/>
        </p:nvSpPr>
        <p:spPr>
          <a:xfrm>
            <a:off x="29818462" y="29837586"/>
            <a:ext cx="13737626" cy="976586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8385251-9D12-944C-86CC-99EFD62DA74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678399" y="12615796"/>
            <a:ext cx="4144247" cy="431271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5C580A4-6130-4945-8CBE-B5635BBCB32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797996" y="17026047"/>
            <a:ext cx="3359819" cy="2972679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2F6387A-749E-4B40-84C4-75D9F5994A66}"/>
              </a:ext>
            </a:extLst>
          </p:cNvPr>
          <p:cNvSpPr txBox="1"/>
          <p:nvPr/>
        </p:nvSpPr>
        <p:spPr>
          <a:xfrm>
            <a:off x="29700694" y="20567060"/>
            <a:ext cx="13754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7: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Mean-Confidence Interval (CI) plot shows a significant difference between asthmatics and healthy subjects at Baseline after the 8-week training intervention, that is not seen after the acute training post the intervention for population #2 (CD3+CD14lowCD16-).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Shows recovery prior to 8-week intervention and baseline post 8-week intervention for Healthy subject (AC58) and Asthmatic subject (AA32).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Mean-CI plot shows a significantly higher count of Population #9(CD3intCD14HiCD16+SSC-AHi) in asthmatics during the peak of acute exercise prior to and post the 8-week training intervention.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Shows population 9 for Healthy subject AC14 and asthmatic subject AA32 across 4 time points.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Mean-CI plot shows a significantly higher count of Population #22 (CD3+CD14lowCD16lowFSC-Aint) during the first acute exercise in asthmatics, this difference was not significant after the 8-week training intervention.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Shows population #22 for healthy subject AC59 and asthmatic subject AA76 across 4 time points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527CD39-D884-3A40-8016-63CB110B90D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440450" y="17198192"/>
            <a:ext cx="5140081" cy="298251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FC0623C-D3D0-CE4D-9DE5-339C4073313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8636529" y="17198192"/>
            <a:ext cx="5070278" cy="298251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95D666C-3140-0F4D-BCEE-166102F2A88B}"/>
              </a:ext>
            </a:extLst>
          </p:cNvPr>
          <p:cNvSpPr txBox="1"/>
          <p:nvPr/>
        </p:nvSpPr>
        <p:spPr>
          <a:xfrm>
            <a:off x="38073509" y="1944218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4B6A8E1-1F81-2D44-B3D3-84C492FF2F01}"/>
              </a:ext>
            </a:extLst>
          </p:cNvPr>
          <p:cNvSpPr txBox="1"/>
          <p:nvPr/>
        </p:nvSpPr>
        <p:spPr>
          <a:xfrm>
            <a:off x="37829122" y="1610221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E498B5F-2B21-5143-9A3A-D5E79F482CC4}"/>
              </a:ext>
            </a:extLst>
          </p:cNvPr>
          <p:cNvSpPr txBox="1"/>
          <p:nvPr/>
        </p:nvSpPr>
        <p:spPr>
          <a:xfrm>
            <a:off x="43269495" y="1931269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858339-9407-DE43-B25B-F26D265876A2}"/>
              </a:ext>
            </a:extLst>
          </p:cNvPr>
          <p:cNvSpPr txBox="1"/>
          <p:nvPr/>
        </p:nvSpPr>
        <p:spPr>
          <a:xfrm>
            <a:off x="42176701" y="1617026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3ED7F8-5C70-7B46-80ED-BA3FA1A9C7C1}"/>
              </a:ext>
            </a:extLst>
          </p:cNvPr>
          <p:cNvSpPr txBox="1"/>
          <p:nvPr/>
        </p:nvSpPr>
        <p:spPr>
          <a:xfrm>
            <a:off x="33321965" y="1594348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E7567BB-782F-1E45-8DCC-1EDBF946A14D}"/>
              </a:ext>
            </a:extLst>
          </p:cNvPr>
          <p:cNvSpPr txBox="1"/>
          <p:nvPr/>
        </p:nvSpPr>
        <p:spPr>
          <a:xfrm>
            <a:off x="32750331" y="1946648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AB52909-74DE-DC44-AC29-D82AA2E69890}"/>
              </a:ext>
            </a:extLst>
          </p:cNvPr>
          <p:cNvSpPr txBox="1"/>
          <p:nvPr/>
        </p:nvSpPr>
        <p:spPr>
          <a:xfrm>
            <a:off x="36820929" y="121158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31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844</TotalTime>
  <Words>975</Words>
  <Application>Microsoft Macintosh PowerPoint</Application>
  <PresentationFormat>Custom</PresentationFormat>
  <Paragraphs>74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53</cp:revision>
  <dcterms:created xsi:type="dcterms:W3CDTF">2019-04-23T20:31:39Z</dcterms:created>
  <dcterms:modified xsi:type="dcterms:W3CDTF">2019-04-25T23:52:50Z</dcterms:modified>
</cp:coreProperties>
</file>